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71" r:id="rId15"/>
    <p:sldId id="261" r:id="rId16"/>
    <p:sldId id="264" r:id="rId17"/>
    <p:sldId id="267" r:id="rId18"/>
    <p:sldId id="270" r:id="rId19"/>
    <p:sldId id="268" r:id="rId20"/>
    <p:sldId id="265" r:id="rId21"/>
    <p:sldId id="266" r:id="rId22"/>
    <p:sldId id="269" r:id="rId23"/>
    <p:sldId id="272" r:id="rId24"/>
    <p:sldId id="262" r:id="rId25"/>
    <p:sldId id="25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358" autoAdjust="0"/>
  </p:normalViewPr>
  <p:slideViewPr>
    <p:cSldViewPr snapToGrid="0" showGuides="1">
      <p:cViewPr varScale="1">
        <p:scale>
          <a:sx n="55" d="100"/>
          <a:sy n="55" d="100"/>
        </p:scale>
        <p:origin x="1096" y="36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800" dirty="0">
                <a:latin typeface="+mn-ea"/>
                <a:ea typeface="+mn-ea"/>
              </a:rPr>
              <a:t>월간 </a:t>
            </a:r>
            <a:r>
              <a:rPr lang="ko-KR" altLang="en-US" sz="1800" dirty="0" err="1">
                <a:latin typeface="+mn-ea"/>
                <a:ea typeface="+mn-ea"/>
              </a:rPr>
              <a:t>티빙</a:t>
            </a:r>
            <a:r>
              <a:rPr lang="ko-KR" altLang="en-US" sz="1800" dirty="0">
                <a:latin typeface="+mn-ea"/>
                <a:ea typeface="+mn-ea"/>
              </a:rPr>
              <a:t> 순 방문자 수</a:t>
            </a:r>
            <a:endParaRPr lang="en-US" altLang="ko-KR" sz="1800" dirty="0">
              <a:latin typeface="+mn-ea"/>
              <a:ea typeface="+mn-ea"/>
            </a:endParaRPr>
          </a:p>
          <a:p>
            <a:pPr>
              <a:defRPr sz="1800">
                <a:latin typeface="+mn-ea"/>
                <a:ea typeface="+mn-ea"/>
              </a:defRPr>
            </a:pP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단위</a:t>
            </a:r>
            <a:r>
              <a:rPr lang="en-US" altLang="ko-KR" sz="1400" dirty="0">
                <a:latin typeface="+mn-ea"/>
                <a:ea typeface="+mn-ea"/>
              </a:rPr>
              <a:t>:</a:t>
            </a:r>
            <a:r>
              <a:rPr lang="ko-KR" altLang="en-US" sz="1400" dirty="0">
                <a:latin typeface="+mn-ea"/>
                <a:ea typeface="+mn-ea"/>
              </a:rPr>
              <a:t>만명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EB-4880-8831-F7628FCD2CB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2016년 평균</c:v>
                </c:pt>
                <c:pt idx="1">
                  <c:v>2016년 1월</c:v>
                </c:pt>
                <c:pt idx="2">
                  <c:v>2017년 1월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92</c:v>
                </c:pt>
                <c:pt idx="1">
                  <c:v>114</c:v>
                </c:pt>
                <c:pt idx="2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EB-4880-8831-F7628FCD2C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37348872"/>
        <c:axId val="437346248"/>
      </c:barChart>
      <c:catAx>
        <c:axId val="437348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346248"/>
        <c:crosses val="autoZero"/>
        <c:auto val="1"/>
        <c:lblAlgn val="ctr"/>
        <c:lblOffset val="100"/>
        <c:noMultiLvlLbl val="0"/>
      </c:catAx>
      <c:valAx>
        <c:axId val="437346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7348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5">
        <a:lumMod val="20000"/>
        <a:lumOff val="80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6AC6B-8757-4BF3-B4B7-1EB67E843808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1B195-BFE2-4077-A0A9-3124DB2F8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27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9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한국에서 처음 개시된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스크린 서비스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(2010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5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9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돌아가는 전략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국내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서비스의 어려움을 단적으로 드러냄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역설적이다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돌아가자며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전략이다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단적으로 드러낸다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결합판매 중심의 저가 구조가 고착화된 한국적 상황에서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서비스가 비집고 들어갈 틈은 많지 않다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포털에서 유료방송까지 모든 방송플랫폼이 사실상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 대체하고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상황에서 세컨드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이익을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내기란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불가능에 가깝다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539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 Live</a:t>
            </a:r>
            <a:r>
              <a:rPr lang="ko-KR" altLang="en-US" dirty="0"/>
              <a:t>는 </a:t>
            </a:r>
            <a:r>
              <a:rPr lang="ko-KR" altLang="en-US" dirty="0" err="1"/>
              <a:t>네이버캐스트</a:t>
            </a:r>
            <a:r>
              <a:rPr lang="en-US" altLang="ko-KR" dirty="0"/>
              <a:t>(</a:t>
            </a:r>
            <a:r>
              <a:rPr lang="ko-KR" altLang="en-US" dirty="0"/>
              <a:t>네이버 </a:t>
            </a:r>
            <a:r>
              <a:rPr lang="ko-KR" altLang="en-US" dirty="0" err="1"/>
              <a:t>티비</a:t>
            </a:r>
            <a:r>
              <a:rPr lang="ko-KR" altLang="en-US" dirty="0"/>
              <a:t> 이전 이름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 err="1"/>
              <a:t>스타캐스트</a:t>
            </a:r>
            <a:r>
              <a:rPr lang="en-US" altLang="ko-KR" dirty="0"/>
              <a:t>’ </a:t>
            </a:r>
            <a:r>
              <a:rPr lang="ko-KR" altLang="en-US" dirty="0"/>
              <a:t>라는 이름으로 시작</a:t>
            </a:r>
            <a:r>
              <a:rPr lang="en-US" altLang="ko-KR" dirty="0"/>
              <a:t>, </a:t>
            </a:r>
            <a:r>
              <a:rPr lang="ko-KR" altLang="en-US" dirty="0"/>
              <a:t>네이버의 독점 컨텐츠 중 하나 였음 </a:t>
            </a:r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4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 Live</a:t>
            </a:r>
            <a:r>
              <a:rPr lang="ko-KR" altLang="en-US" dirty="0"/>
              <a:t>는 </a:t>
            </a:r>
            <a:r>
              <a:rPr lang="ko-KR" altLang="en-US" dirty="0" err="1"/>
              <a:t>네이버캐스트</a:t>
            </a:r>
            <a:r>
              <a:rPr lang="en-US" altLang="ko-KR" dirty="0"/>
              <a:t>(</a:t>
            </a:r>
            <a:r>
              <a:rPr lang="ko-KR" altLang="en-US" dirty="0"/>
              <a:t>네이버 </a:t>
            </a:r>
            <a:r>
              <a:rPr lang="ko-KR" altLang="en-US" dirty="0" err="1"/>
              <a:t>티비</a:t>
            </a:r>
            <a:r>
              <a:rPr lang="ko-KR" altLang="en-US" dirty="0"/>
              <a:t> 이전 이름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 err="1"/>
              <a:t>스타캐스트</a:t>
            </a:r>
            <a:r>
              <a:rPr lang="en-US" altLang="ko-KR" dirty="0"/>
              <a:t>’ </a:t>
            </a:r>
            <a:r>
              <a:rPr lang="ko-KR" altLang="en-US" dirty="0"/>
              <a:t>라는 이름으로 시작</a:t>
            </a:r>
            <a:r>
              <a:rPr lang="en-US" altLang="ko-KR" dirty="0"/>
              <a:t>, </a:t>
            </a:r>
            <a:r>
              <a:rPr lang="ko-KR" altLang="en-US" dirty="0"/>
              <a:t>네이버의 독점 컨텐츠 중 하나 였음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543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7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EFCF8-5E16-4CED-944B-F14A142D5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3167FB-7DC1-4F1E-BA85-83B854B67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3FE52-5E3F-4834-8001-A88AC7C3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A5124-5E73-49EB-AC73-048A691B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5C862-FBE7-4A01-8746-689F66C6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2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6D5EA-CBBD-4E71-9BF4-97DC59F2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9C4DF7-58AD-4846-9DBE-4C65E22D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B567E-2DAA-48EE-939A-E2AAE6C6A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4131-2298-47D1-84A6-31A30925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1A8C0-365E-4ED4-A192-D13C869C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4E5974-AE6F-44EF-83A1-F54B95297E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1B617E-C5D9-4A68-9B62-00BF28E03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D3FE0-FC69-4B18-975A-361700756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1A4051-2A1B-4A30-ABEC-4D482D32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0BEC6-55E7-46A7-AB38-60115C97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52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6BE53-4E64-46F0-AF8E-0416D025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403824-0698-4AAE-AC59-89169448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5E73F-84A5-45E7-BB9B-D5AB013D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F0D25-256E-4261-862F-F23D8ED2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BEA929-3FBC-432F-AC46-78083754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구부러진 연결선 23">
            <a:extLst>
              <a:ext uri="{FF2B5EF4-FFF2-40B4-BE49-F238E27FC236}">
                <a16:creationId xmlns:a16="http://schemas.microsoft.com/office/drawing/2014/main" id="{E4E3A9B4-20B9-46F0-92BF-82B86C3B10BE}"/>
              </a:ext>
            </a:extLst>
          </p:cNvPr>
          <p:cNvCxnSpPr>
            <a:cxnSpLocks/>
          </p:cNvCxnSpPr>
          <p:nvPr userDrawn="1"/>
        </p:nvCxnSpPr>
        <p:spPr>
          <a:xfrm>
            <a:off x="358219" y="1021910"/>
            <a:ext cx="1151955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15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D9B63-9DDD-45E4-998D-24EF7A4B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69603D-E4F8-45FD-BD13-015E6917C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C248E-D655-410E-8A8F-E075235E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90276-1840-478B-A590-7E54F5FA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687A50-3A9D-49D1-B450-058D336F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0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87F6E-8702-41C1-8033-4446C1A3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9493C-2B9A-40B5-AC68-753228E5C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9C2EBD-77FD-459E-8DF5-D61A0637A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D8083-8047-4030-862F-32F00A3ED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D7A457-9E49-4C17-89E2-CE86C08D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A24AE-EC9C-40E1-9369-10D06420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17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80B09-BFA7-4045-A2BE-FBF0CD90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E88D9-531C-4D9F-897C-BD113E860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F0E35-8E79-41A2-A6A4-3F8B94FE5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3A330F-3A9E-4838-AD85-3C5E22C3B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84ABF7-4074-47F9-8EDD-2A1C85753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01AFDA-7E2D-4EC8-A0F4-093A8D07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17EE6B-3F10-4A99-877D-3DFD9A92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43323C-7745-410F-8ED5-93F94084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1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E956B-F163-445B-AA6D-9BC5D588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FF62B5-0A95-4A8A-9765-210ECA23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A4E9F2-E1C1-413F-A6B3-84F8CAC85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A232EE-CBB8-46DD-BFEE-CD08D59F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0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43E0D9-5041-4F16-9186-3BC03D76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D9EBD4-D0F6-4809-AF27-D1D9E67F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3E4ED-D359-4EC7-942A-8FA86D49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47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8DB65-A0FC-47A1-B831-DDA82283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A05DC-EB8D-4C43-BD8C-A032BA1A5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9F1FB-1194-46E2-8908-30119766E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2E4770-C46A-443A-8F89-5DBF3489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902411-39C1-41D4-BD5C-3C22010E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4994F5-1D16-4823-8BCA-25EBA246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60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5758D-2273-4D4B-927A-0905C5F5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40FD1E-E91B-4906-B47C-E8D692EF5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A4C729-23D3-4EB9-9C54-81F299467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C64721-5C15-4C84-A8BF-211AE1E2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D3996-12A0-4C0B-A7B1-02C4622BE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B306C-95F9-4D0D-9902-E167B8B1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3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B01684-EF6C-4EE1-B401-2F4D4AF8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9" y="0"/>
            <a:ext cx="11833781" cy="1011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FEAB54-505F-4F7F-BF7E-3A6CC948E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DF45B0-C5CD-47EC-9500-A61FF4C6C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CAB01-66A0-41F6-AB3F-2017C81C0C8C}" type="datetimeFigureOut">
              <a:rPr lang="ko-KR" altLang="en-US" smtClean="0"/>
              <a:t>2018-01-18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FC655-EAC4-4B3F-87B1-EF8DD6DA1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C1E70-25C2-4C8D-8876-9219A3CAD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B6700-BFB4-4F93-B1B1-AC77A7202BAF}"/>
              </a:ext>
            </a:extLst>
          </p:cNvPr>
          <p:cNvSpPr txBox="1"/>
          <p:nvPr userDrawn="1"/>
        </p:nvSpPr>
        <p:spPr>
          <a:xfrm>
            <a:off x="7616858" y="37708"/>
            <a:ext cx="457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Capstone Design I - 2018 Spring Semester</a:t>
            </a:r>
            <a:endParaRPr lang="ko-KR" altLang="en-US" sz="2000" dirty="0">
              <a:latin typeface="Calibri" panose="020F0502020204030204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자유형 12">
            <a:extLst>
              <a:ext uri="{FF2B5EF4-FFF2-40B4-BE49-F238E27FC236}">
                <a16:creationId xmlns:a16="http://schemas.microsoft.com/office/drawing/2014/main" id="{2803EAD0-AEF5-4536-BEEE-5F791408099C}"/>
              </a:ext>
            </a:extLst>
          </p:cNvPr>
          <p:cNvSpPr/>
          <p:nvPr userDrawn="1"/>
        </p:nvSpPr>
        <p:spPr>
          <a:xfrm>
            <a:off x="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2">
            <a:extLst>
              <a:ext uri="{FF2B5EF4-FFF2-40B4-BE49-F238E27FC236}">
                <a16:creationId xmlns:a16="http://schemas.microsoft.com/office/drawing/2014/main" id="{EB3D3A0A-D170-4128-8B9C-08EB5C4C86C6}"/>
              </a:ext>
            </a:extLst>
          </p:cNvPr>
          <p:cNvSpPr/>
          <p:nvPr userDrawn="1"/>
        </p:nvSpPr>
        <p:spPr>
          <a:xfrm flipH="1" flipV="1">
            <a:off x="5494092" y="6379925"/>
            <a:ext cx="6697907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2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18864" y="2003120"/>
            <a:ext cx="6588551" cy="864675"/>
          </a:xfrm>
        </p:spPr>
        <p:txBody>
          <a:bodyPr>
            <a:noAutofit/>
          </a:bodyPr>
          <a:lstStyle/>
          <a:p>
            <a:pPr algn="r"/>
            <a:r>
              <a:rPr lang="ko-KR" altLang="en-US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한국</a:t>
            </a:r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/</a:t>
            </a:r>
            <a:r>
              <a:rPr lang="ko-KR" altLang="en-US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미국의 </a:t>
            </a:r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OTT </a:t>
            </a:r>
            <a:r>
              <a:rPr lang="ko-KR" altLang="en-US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사업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64205" y="3029717"/>
            <a:ext cx="2843210" cy="284612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발표 일시 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: 2018. 01. 17</a:t>
            </a:r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cxnSp>
        <p:nvCxnSpPr>
          <p:cNvPr id="24" name="구부러진 연결선 23"/>
          <p:cNvCxnSpPr>
            <a:cxnSpLocks/>
          </p:cNvCxnSpPr>
          <p:nvPr/>
        </p:nvCxnSpPr>
        <p:spPr>
          <a:xfrm>
            <a:off x="4647415" y="1986836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>
            <a:cxnSpLocks/>
          </p:cNvCxnSpPr>
          <p:nvPr/>
        </p:nvCxnSpPr>
        <p:spPr>
          <a:xfrm>
            <a:off x="4647415" y="3428614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7024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Bef>
                <a:spcPct val="20000"/>
              </a:spcBef>
              <a:defRPr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7564205" y="3696276"/>
            <a:ext cx="2843210" cy="1011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12146304 </a:t>
            </a:r>
            <a:r>
              <a:rPr lang="ko-KR" altLang="en-US" sz="1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김성제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14146307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김준성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14146311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박소영</a:t>
            </a:r>
          </a:p>
        </p:txBody>
      </p:sp>
    </p:spTree>
    <p:extLst>
      <p:ext uri="{BB962C8B-B14F-4D97-AF65-F5344CB8AC3E}">
        <p14:creationId xmlns:p14="http://schemas.microsoft.com/office/powerpoint/2010/main" val="19554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YouTube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697584" y="1725105"/>
            <a:ext cx="111192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특징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유저 제작 콘텐츠</a:t>
            </a:r>
            <a:r>
              <a:rPr lang="en-US" altLang="ko-KR" dirty="0"/>
              <a:t>(User Generated Contents)</a:t>
            </a:r>
            <a:r>
              <a:rPr lang="ko-KR" altLang="en-US" dirty="0"/>
              <a:t>와 광고를 통해 수익 창출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SVOD BM</a:t>
            </a:r>
            <a:r>
              <a:rPr lang="ko-KR" altLang="en-US" dirty="0"/>
              <a:t>인 </a:t>
            </a:r>
            <a:r>
              <a:rPr lang="en-US" altLang="ko-KR" dirty="0"/>
              <a:t>YouTube</a:t>
            </a:r>
            <a:r>
              <a:rPr lang="ko-KR" altLang="en-US" dirty="0"/>
              <a:t> </a:t>
            </a:r>
            <a:r>
              <a:rPr lang="en-US" altLang="ko-KR" dirty="0"/>
              <a:t>Red</a:t>
            </a:r>
            <a:r>
              <a:rPr lang="ko-KR" altLang="en-US" dirty="0"/>
              <a:t> 런칭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유료 방송 서비스 </a:t>
            </a:r>
            <a:r>
              <a:rPr lang="en-US" altLang="ko-KR" dirty="0"/>
              <a:t>YouTube TV  </a:t>
            </a:r>
            <a:r>
              <a:rPr lang="ko-KR" altLang="en-US" dirty="0"/>
              <a:t>런칭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C5428-4BB6-4116-9043-9D67147F8D9F}"/>
              </a:ext>
            </a:extLst>
          </p:cNvPr>
          <p:cNvSpPr txBox="1"/>
          <p:nvPr/>
        </p:nvSpPr>
        <p:spPr>
          <a:xfrm>
            <a:off x="358219" y="1134834"/>
            <a:ext cx="1134044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유료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통한 수익 다각화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8A284291-D9EA-4DB0-9DC3-49E0D2394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754" y="1204616"/>
            <a:ext cx="3283680" cy="7327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E8FB26-65DE-4748-AC6F-66681622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4" y="3247233"/>
            <a:ext cx="8022754" cy="28236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27B66A-5C39-46BE-B8E1-B1F04355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276" y="3247233"/>
            <a:ext cx="2331158" cy="28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96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YouTube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37753-B14A-4A18-9A54-AFDFA321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83" y="1105948"/>
            <a:ext cx="8288658" cy="33820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B6672E-1C3F-4E00-A3E8-2B5473AE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983" y="4487961"/>
            <a:ext cx="8288659" cy="18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YouTube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A4308B-394F-45BE-BA79-B4A638B1D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6" t="6711" r="15637"/>
          <a:stretch/>
        </p:blipFill>
        <p:spPr>
          <a:xfrm>
            <a:off x="1000897" y="1330301"/>
            <a:ext cx="6363730" cy="4920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0F9EB-81D8-446F-ACFB-27254F18682E}"/>
              </a:ext>
            </a:extLst>
          </p:cNvPr>
          <p:cNvSpPr txBox="1"/>
          <p:nvPr/>
        </p:nvSpPr>
        <p:spPr>
          <a:xfrm>
            <a:off x="8476733" y="2913485"/>
            <a:ext cx="4077731" cy="1693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342900" indent="-342900">
              <a:lnSpc>
                <a:spcPct val="150000"/>
              </a:lnSpc>
              <a:buAutoNum type="arabicPeriod"/>
              <a:defRPr sz="2400"/>
            </a:lvl1pPr>
          </a:lstStyle>
          <a:p>
            <a:r>
              <a:rPr lang="en-US" altLang="ko-KR" dirty="0"/>
              <a:t>YouTube </a:t>
            </a:r>
            <a:r>
              <a:rPr lang="ko-KR" altLang="en-US" dirty="0"/>
              <a:t>오리지널</a:t>
            </a:r>
            <a:endParaRPr lang="en-US" altLang="ko-KR" dirty="0"/>
          </a:p>
          <a:p>
            <a:r>
              <a:rPr lang="ko-KR" altLang="en-US" dirty="0"/>
              <a:t>백그라운드 재생</a:t>
            </a:r>
            <a:endParaRPr lang="en-US" altLang="ko-KR" dirty="0"/>
          </a:p>
          <a:p>
            <a:r>
              <a:rPr lang="ko-KR" altLang="en-US" dirty="0"/>
              <a:t>광고 없이 시청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003BC-3DF7-4D16-AE38-46E08E8D63E1}"/>
              </a:ext>
            </a:extLst>
          </p:cNvPr>
          <p:cNvSpPr txBox="1"/>
          <p:nvPr/>
        </p:nvSpPr>
        <p:spPr>
          <a:xfrm>
            <a:off x="8217244" y="1902941"/>
            <a:ext cx="316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YouTube Red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9192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YouTube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0F9EB-81D8-446F-ACFB-27254F18682E}"/>
              </a:ext>
            </a:extLst>
          </p:cNvPr>
          <p:cNvSpPr txBox="1"/>
          <p:nvPr/>
        </p:nvSpPr>
        <p:spPr>
          <a:xfrm>
            <a:off x="7858896" y="2990616"/>
            <a:ext cx="4473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/>
              <a:t>2017</a:t>
            </a:r>
            <a:r>
              <a:rPr lang="ko-KR" altLang="en-US" sz="2400" dirty="0"/>
              <a:t>년 </a:t>
            </a:r>
            <a:r>
              <a:rPr lang="en-US" altLang="ko-KR" sz="2400" dirty="0"/>
              <a:t>4</a:t>
            </a:r>
            <a:r>
              <a:rPr lang="ko-KR" altLang="en-US" sz="2400" dirty="0"/>
              <a:t>월 출시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/>
              <a:t>$35</a:t>
            </a:r>
            <a:r>
              <a:rPr lang="ko-KR" altLang="en-US" sz="2400" dirty="0"/>
              <a:t>에 케이블 방송 시청가능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/>
              <a:t>YouTube </a:t>
            </a:r>
            <a:r>
              <a:rPr lang="ko-KR" altLang="en-US" sz="2400" dirty="0"/>
              <a:t>오리지널 컨텐츠 제공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43986-5F9E-4ACB-85C1-FB555670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5" y="1631467"/>
            <a:ext cx="7372865" cy="3957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5E2D4D-C1DE-45D3-B7B8-F759A916A369}"/>
              </a:ext>
            </a:extLst>
          </p:cNvPr>
          <p:cNvSpPr txBox="1"/>
          <p:nvPr/>
        </p:nvSpPr>
        <p:spPr>
          <a:xfrm>
            <a:off x="8217243" y="2063579"/>
            <a:ext cx="316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YouTube TV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47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한국의 </a:t>
            </a:r>
            <a:r>
              <a:rPr lang="en-US" altLang="ko-KR" dirty="0"/>
              <a:t>OTT </a:t>
            </a:r>
            <a:r>
              <a:rPr lang="ko-KR" altLang="en-US" dirty="0"/>
              <a:t>사업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782A8-CCDB-4DB6-BE06-EF1305D6D98A}"/>
              </a:ext>
            </a:extLst>
          </p:cNvPr>
          <p:cNvSpPr txBox="1"/>
          <p:nvPr/>
        </p:nvSpPr>
        <p:spPr>
          <a:xfrm>
            <a:off x="715489" y="1211758"/>
            <a:ext cx="11119239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b="1" dirty="0"/>
              <a:t>OTT </a:t>
            </a:r>
            <a:r>
              <a:rPr lang="ko-KR" altLang="en-US" b="1" dirty="0"/>
              <a:t>사업</a:t>
            </a:r>
            <a:r>
              <a:rPr lang="en-US" altLang="ko-KR" b="1" dirty="0"/>
              <a:t> </a:t>
            </a:r>
            <a:r>
              <a:rPr lang="ko-KR" altLang="en-US" b="1" dirty="0"/>
              <a:t>시장 규모 </a:t>
            </a:r>
            <a:endParaRPr lang="en-US" altLang="ko-KR" b="1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빠르게 성장 중 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2016</a:t>
            </a:r>
            <a:r>
              <a:rPr lang="ko-KR" altLang="en-US" dirty="0"/>
              <a:t>년 약 </a:t>
            </a:r>
            <a:r>
              <a:rPr lang="en-US" altLang="ko-KR" dirty="0"/>
              <a:t>3178</a:t>
            </a:r>
            <a:r>
              <a:rPr lang="ko-KR" altLang="en-US" dirty="0"/>
              <a:t>억원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2017</a:t>
            </a:r>
            <a:r>
              <a:rPr lang="ko-KR" altLang="en-US" dirty="0"/>
              <a:t>년 약 </a:t>
            </a:r>
            <a:r>
              <a:rPr lang="en-US" altLang="ko-KR" dirty="0"/>
              <a:t>4884</a:t>
            </a:r>
            <a:r>
              <a:rPr lang="ko-KR" altLang="en-US" dirty="0"/>
              <a:t>억원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OTT </a:t>
            </a:r>
            <a:r>
              <a:rPr lang="ko-KR" altLang="en-US" dirty="0"/>
              <a:t>동영상 서비스의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	</a:t>
            </a:r>
            <a:r>
              <a:rPr lang="ko-KR" altLang="en-US" dirty="0"/>
              <a:t>광고매출은 약 </a:t>
            </a:r>
            <a:r>
              <a:rPr lang="en-US" altLang="ko-KR" dirty="0"/>
              <a:t>1352</a:t>
            </a:r>
            <a:r>
              <a:rPr lang="ko-KR" altLang="en-US" dirty="0"/>
              <a:t>억원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5CD0D-F762-4D12-A024-E1526A6C71BD}"/>
              </a:ext>
            </a:extLst>
          </p:cNvPr>
          <p:cNvSpPr txBox="1"/>
          <p:nvPr/>
        </p:nvSpPr>
        <p:spPr>
          <a:xfrm>
            <a:off x="715489" y="3642035"/>
            <a:ext cx="11119239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b="1" dirty="0"/>
              <a:t>OTT</a:t>
            </a:r>
            <a:r>
              <a:rPr lang="ko-KR" altLang="en-US" b="1" dirty="0"/>
              <a:t>  사업 수익</a:t>
            </a:r>
            <a:endParaRPr lang="en-US" altLang="ko-KR" b="1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이용자 수 대비 </a:t>
            </a:r>
            <a:r>
              <a:rPr lang="ko-KR" altLang="en-US" dirty="0" err="1"/>
              <a:t>저수익</a:t>
            </a:r>
            <a:r>
              <a:rPr lang="ko-KR" altLang="en-US" dirty="0"/>
              <a:t> 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유료서비스를 이용하는 사용자 수는 매우 적음</a:t>
            </a:r>
            <a:r>
              <a:rPr lang="en-US" altLang="ko-KR" dirty="0"/>
              <a:t>(</a:t>
            </a:r>
            <a:r>
              <a:rPr lang="ko-KR" altLang="en-US" dirty="0"/>
              <a:t>전체 이용자의  </a:t>
            </a:r>
            <a:r>
              <a:rPr lang="en-US" altLang="ko-KR" dirty="0"/>
              <a:t>4.7%)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저렴한 유료 방송 서비스 요금</a:t>
            </a:r>
            <a:r>
              <a:rPr lang="en-US" altLang="ko-KR" dirty="0"/>
              <a:t>, </a:t>
            </a:r>
            <a:r>
              <a:rPr lang="ko-KR" altLang="en-US" dirty="0"/>
              <a:t>동영상 서비스는 무료라는 인식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이동전화 서비스나 인터넷 접속서비스와 결합하여 부가서비스 방식으로 매우 저가로 판매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주로 광고 수익에 의존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081521-88C5-4380-A5F9-B64DB357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1276326"/>
            <a:ext cx="6246728" cy="25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89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52D7A6B-F80B-4A55-948C-18AE8D0BF1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4883093" y="2575177"/>
            <a:ext cx="3685872" cy="7521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22FE1A-DAF0-4F37-B146-ADFFA9BE9A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4732266" y="1519375"/>
            <a:ext cx="3289944" cy="7521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5B51C6-6E3B-44E6-ACA1-0DF31BF4EC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4741695" y="4064954"/>
            <a:ext cx="4788804" cy="7521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DEFC6D-E7DB-4B80-BE08-FAA3B4B130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4883094" y="3009152"/>
            <a:ext cx="2677203" cy="75214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한국의 </a:t>
            </a:r>
            <a:r>
              <a:rPr lang="en-US" altLang="ko-KR" dirty="0"/>
              <a:t>OTT </a:t>
            </a:r>
            <a:r>
              <a:rPr lang="ko-KR" altLang="en-US" dirty="0"/>
              <a:t>사업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E098880-E1F6-43AC-977C-2289D77E4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33077"/>
              </p:ext>
            </p:extLst>
          </p:nvPr>
        </p:nvGraphicFramePr>
        <p:xfrm>
          <a:off x="448297" y="1379542"/>
          <a:ext cx="11264000" cy="4454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40962046"/>
                    </a:ext>
                  </a:extLst>
                </a:gridCol>
                <a:gridCol w="7200000">
                  <a:extLst>
                    <a:ext uri="{9D8B030D-6E8A-4147-A177-3AD203B41FA5}">
                      <a16:colId xmlns:a16="http://schemas.microsoft.com/office/drawing/2014/main" val="9760879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콘텐츠를 보유한 방송사업자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1" latinLnBrk="1">
                        <a:lnSpc>
                          <a:spcPct val="120000"/>
                        </a:lnSpc>
                      </a:pPr>
                      <a:r>
                        <a:rPr lang="ko-KR" altLang="en-US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지상파콘텐츠연합플랫폼</a:t>
                      </a:r>
                      <a:r>
                        <a:rPr lang="ko-KR" altLang="en-US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pooq</a:t>
                      </a:r>
                      <a:endParaRPr lang="en-US" altLang="ko-KR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vl="1" latinLnBrk="1">
                        <a:lnSpc>
                          <a:spcPct val="120000"/>
                        </a:lnSpc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CJ E&amp;M </a:t>
                      </a:r>
                      <a:r>
                        <a:rPr lang="en-US" altLang="ko-KR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tving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티빙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22739702"/>
                  </a:ext>
                </a:extLst>
              </a:tr>
              <a:tr h="1043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단말기 사업자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1" latinLnBrk="1">
                        <a:lnSpc>
                          <a:spcPct val="120000"/>
                        </a:lnSpc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CJ Hello stick(</a:t>
                      </a:r>
                      <a:r>
                        <a:rPr lang="ko-KR" altLang="en-US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스틱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lvl="1" latinLnBrk="1">
                        <a:lnSpc>
                          <a:spcPct val="120000"/>
                        </a:lnSpc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CJ Hello viewing(</a:t>
                      </a:r>
                      <a:r>
                        <a:rPr lang="ko-KR" altLang="en-US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뷰잉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lvl="1" latinLnBrk="1">
                        <a:lnSpc>
                          <a:spcPct val="120000"/>
                        </a:lnSpc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KT </a:t>
                      </a:r>
                      <a:r>
                        <a:rPr lang="en-US" altLang="ko-KR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skylife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telebee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텔레비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6244517"/>
                  </a:ext>
                </a:extLst>
              </a:tr>
              <a:tr h="1043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플랫폼을 가진 인터넷 서비스 사업자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1" latinLnBrk="1">
                        <a:lnSpc>
                          <a:spcPct val="120000"/>
                        </a:lnSpc>
                      </a:pPr>
                      <a:r>
                        <a:rPr lang="en-US" altLang="ko-KR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Naver TV, V LIVE</a:t>
                      </a:r>
                      <a:endParaRPr lang="en-US" altLang="ko-KR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vl="1" latinLnBrk="1">
                        <a:lnSpc>
                          <a:spcPct val="120000"/>
                        </a:lnSpc>
                      </a:pPr>
                      <a:r>
                        <a:rPr lang="en-US" altLang="ko-KR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kakao TV</a:t>
                      </a:r>
                      <a:endParaRPr lang="en-US" altLang="ko-KR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vl="1" latinLnBrk="1">
                        <a:lnSpc>
                          <a:spcPct val="120000"/>
                        </a:lnSpc>
                      </a:pPr>
                      <a:r>
                        <a:rPr lang="en-US" altLang="ko-KR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afreeca TV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8248524"/>
                  </a:ext>
                </a:extLst>
              </a:tr>
              <a:tr h="1043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통신 사업자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1" latinLnBrk="1">
                        <a:lnSpc>
                          <a:spcPct val="120000"/>
                        </a:lnSpc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SK broadband </a:t>
                      </a:r>
                      <a:r>
                        <a:rPr lang="en-US" altLang="ko-KR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oksusu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옥수수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lvl="1" latinLnBrk="1">
                        <a:lnSpc>
                          <a:spcPct val="120000"/>
                        </a:lnSpc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LG U+ LTE </a:t>
                      </a:r>
                      <a:r>
                        <a:rPr lang="ko-KR" altLang="en-US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비디오포털</a:t>
                      </a:r>
                      <a:endParaRPr lang="en-US" altLang="ko-KR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vl="1" latinLnBrk="1">
                        <a:lnSpc>
                          <a:spcPct val="120000"/>
                        </a:lnSpc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KT </a:t>
                      </a:r>
                      <a:r>
                        <a:rPr lang="en-US" altLang="ko-KR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Olleh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tv mobile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390639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독립 사업자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Programs</a:t>
                      </a:r>
                      <a:r>
                        <a:rPr lang="ko-KR" altLang="en-US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Watcha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Play(</a:t>
                      </a:r>
                      <a:r>
                        <a:rPr lang="ko-KR" altLang="en-US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왓챠플레이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064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60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CJ E&amp;M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tving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(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티빙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“TVING, TV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더 즐겁게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697584" y="1725105"/>
            <a:ext cx="111192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특징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CJ E&amp;M</a:t>
            </a:r>
            <a:r>
              <a:rPr lang="ko-KR" altLang="en-US" dirty="0"/>
              <a:t>의 콘텐츠를 실시간</a:t>
            </a:r>
            <a:r>
              <a:rPr lang="en-US" altLang="ko-KR" dirty="0"/>
              <a:t>TV</a:t>
            </a:r>
            <a:r>
              <a:rPr lang="ko-KR" altLang="en-US" dirty="0"/>
              <a:t>와 </a:t>
            </a:r>
            <a:r>
              <a:rPr lang="en-US" altLang="ko-KR" dirty="0"/>
              <a:t>VOD</a:t>
            </a:r>
            <a:r>
              <a:rPr lang="ko-KR" altLang="en-US" dirty="0"/>
              <a:t>로 제공</a:t>
            </a:r>
            <a:r>
              <a:rPr lang="en-US" altLang="ko-KR" dirty="0"/>
              <a:t> (</a:t>
            </a:r>
            <a:r>
              <a:rPr lang="en-US" altLang="ko-KR" dirty="0" err="1"/>
              <a:t>tvN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Mnet,</a:t>
            </a:r>
            <a:r>
              <a:rPr lang="ko-KR" altLang="en-US" dirty="0"/>
              <a:t> </a:t>
            </a:r>
            <a:r>
              <a:rPr lang="ko-KR" altLang="en-US" dirty="0" err="1"/>
              <a:t>투니버스</a:t>
            </a:r>
            <a:r>
              <a:rPr lang="ko-KR" altLang="en-US" dirty="0"/>
              <a:t> 등</a:t>
            </a:r>
            <a:r>
              <a:rPr lang="en-US" altLang="ko-KR" dirty="0"/>
              <a:t>) / </a:t>
            </a:r>
            <a:r>
              <a:rPr lang="ko-KR" altLang="en-US" dirty="0"/>
              <a:t>그 외</a:t>
            </a:r>
            <a:r>
              <a:rPr lang="en-US" altLang="ko-KR" dirty="0"/>
              <a:t> </a:t>
            </a:r>
            <a:r>
              <a:rPr lang="ko-KR" altLang="en-US" dirty="0"/>
              <a:t>영화</a:t>
            </a:r>
            <a:r>
              <a:rPr lang="en-US" altLang="ko-KR" dirty="0"/>
              <a:t>, TV </a:t>
            </a:r>
            <a:r>
              <a:rPr lang="ko-KR" altLang="en-US" dirty="0"/>
              <a:t>클립 제공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맞춤형 콘텐츠 추천</a:t>
            </a:r>
            <a:r>
              <a:rPr lang="en-US" altLang="ko-KR" dirty="0"/>
              <a:t> / Live</a:t>
            </a:r>
            <a:r>
              <a:rPr lang="ko-KR" altLang="en-US" dirty="0"/>
              <a:t> 방송 및 실시간 채팅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TV</a:t>
            </a:r>
            <a:r>
              <a:rPr lang="ko-KR" altLang="en-US" dirty="0"/>
              <a:t>화면으로 즐길 수 있는 </a:t>
            </a:r>
            <a:r>
              <a:rPr lang="ko-KR" altLang="en-US" dirty="0" err="1"/>
              <a:t>크롬캐스트</a:t>
            </a:r>
            <a:r>
              <a:rPr lang="ko-KR" altLang="en-US" dirty="0"/>
              <a:t> 지원</a:t>
            </a:r>
            <a:endParaRPr lang="en-US" altLang="ko-KR" dirty="0"/>
          </a:p>
        </p:txBody>
      </p:sp>
      <p:pic>
        <p:nvPicPr>
          <p:cNvPr id="1034" name="Picture 10" descr="관련 이미지">
            <a:extLst>
              <a:ext uri="{FF2B5EF4-FFF2-40B4-BE49-F238E27FC236}">
                <a16:creationId xmlns:a16="http://schemas.microsoft.com/office/drawing/2014/main" id="{FD233223-A0B0-4426-9F56-CB5EE35E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296" y="1113819"/>
            <a:ext cx="1854485" cy="9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9E7D25-8A3E-4CCD-8447-56C323FDD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08" r="1172" b="6249"/>
          <a:stretch/>
        </p:blipFill>
        <p:spPr>
          <a:xfrm>
            <a:off x="1369352" y="3147033"/>
            <a:ext cx="6919198" cy="31561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4B2DE8-122A-48A4-8A24-17BF687486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24"/>
          <a:stretch/>
        </p:blipFill>
        <p:spPr>
          <a:xfrm>
            <a:off x="8454799" y="3147033"/>
            <a:ext cx="1848698" cy="31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87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CJ E&amp;M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tving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(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티빙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“TVING, TV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더 즐겁게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5B92F-8CF7-45EA-B20C-C84DF0D9F72B}"/>
              </a:ext>
            </a:extLst>
          </p:cNvPr>
          <p:cNvSpPr/>
          <p:nvPr/>
        </p:nvSpPr>
        <p:spPr>
          <a:xfrm>
            <a:off x="660295" y="1748356"/>
            <a:ext cx="5131533" cy="390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CJ E&amp;M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쇼핑몰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Tving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Mall ‘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운영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1A2E9B-2058-4E94-B34F-A52D39787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7" r="1172" b="6250"/>
          <a:stretch/>
        </p:blipFill>
        <p:spPr>
          <a:xfrm>
            <a:off x="6028441" y="3205112"/>
            <a:ext cx="5629877" cy="26869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D2E67D-769D-4256-A5CA-45314CD58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7" r="2346" b="7497"/>
          <a:stretch/>
        </p:blipFill>
        <p:spPr>
          <a:xfrm>
            <a:off x="1188196" y="2264978"/>
            <a:ext cx="5227782" cy="24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60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CJ E&amp;M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tving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(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티빙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“TVING, TV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더 즐겁게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579424" y="1746112"/>
            <a:ext cx="111192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사업 전략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  <a:r>
              <a:rPr lang="ko-KR" altLang="en-US" dirty="0"/>
              <a:t> 실시간 방송 무료화를 통한 광고수익 극대화 전략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/>
              <a:t>티빙</a:t>
            </a:r>
            <a:r>
              <a:rPr lang="ko-KR" altLang="en-US" dirty="0"/>
              <a:t> 만의 콘텐츠 발굴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CJ </a:t>
            </a:r>
            <a:r>
              <a:rPr lang="ko-KR" altLang="en-US" dirty="0"/>
              <a:t>채널의 해외진출 플랫폼 육성</a:t>
            </a:r>
            <a:r>
              <a:rPr lang="en-US" altLang="ko-KR" dirty="0"/>
              <a:t> 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B8793A7-893B-4797-94DC-30DDB2ED4E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393377"/>
              </p:ext>
            </p:extLst>
          </p:nvPr>
        </p:nvGraphicFramePr>
        <p:xfrm>
          <a:off x="8030903" y="1921633"/>
          <a:ext cx="3667760" cy="3801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0326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CJ E&amp;M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tving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(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티빙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019D1-1DAC-4846-9573-F705A300565D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CJ Hello stick :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티비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(TV)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티빙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tving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C9A1F-7A14-4CA5-AA6E-579758836E62}"/>
              </a:ext>
            </a:extLst>
          </p:cNvPr>
          <p:cNvSpPr txBox="1"/>
          <p:nvPr/>
        </p:nvSpPr>
        <p:spPr>
          <a:xfrm>
            <a:off x="697585" y="1725105"/>
            <a:ext cx="819189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CJ Hello stick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스크린에서 보여주는 무선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수신기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(HDMI Dongle)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무료채널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VOD,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모바일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미러링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54A1CB-DA63-4C5E-AB93-52AD61BB8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17" y="1248134"/>
            <a:ext cx="2540523" cy="2165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15F535-BC6B-4EE3-AA5C-2CA288C39CEF}"/>
              </a:ext>
            </a:extLst>
          </p:cNvPr>
          <p:cNvSpPr txBox="1"/>
          <p:nvPr/>
        </p:nvSpPr>
        <p:spPr>
          <a:xfrm>
            <a:off x="358219" y="3491109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CJ Hello viewing :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번에 모든 콘텐츠를 볼 수 있는 새로운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BA108-4BA6-45A4-AEE6-AAEBF735FB0C}"/>
              </a:ext>
            </a:extLst>
          </p:cNvPr>
          <p:cNvSpPr txBox="1"/>
          <p:nvPr/>
        </p:nvSpPr>
        <p:spPr>
          <a:xfrm>
            <a:off x="697585" y="4081380"/>
            <a:ext cx="819189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CJ Hello viewing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넷플릭스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·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티빙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·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푹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·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유튜브 등이 포함된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디바이스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넷플릭스의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4K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영상 스트리밍 가능</a:t>
            </a:r>
          </a:p>
        </p:txBody>
      </p:sp>
      <p:pic>
        <p:nvPicPr>
          <p:cNvPr id="2050" name="Picture 2" descr="cj 뷰잉에 대한 이미지 검색결과">
            <a:extLst>
              <a:ext uri="{FF2B5EF4-FFF2-40B4-BE49-F238E27FC236}">
                <a16:creationId xmlns:a16="http://schemas.microsoft.com/office/drawing/2014/main" id="{6E8A02F8-34AF-4BC3-A75B-CC042F5D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62" y="4081380"/>
            <a:ext cx="2808431" cy="210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49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43F38-7A5B-4E21-8334-FDE81453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D9A6B-481E-4A5D-8A74-BF84D9204930}"/>
              </a:ext>
            </a:extLst>
          </p:cNvPr>
          <p:cNvSpPr txBox="1"/>
          <p:nvPr/>
        </p:nvSpPr>
        <p:spPr>
          <a:xfrm>
            <a:off x="1611983" y="1074652"/>
            <a:ext cx="87480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/>
              <a:t>OTT</a:t>
            </a:r>
            <a:r>
              <a:rPr lang="ko-KR" altLang="en-US" sz="3200" b="1" dirty="0"/>
              <a:t> 서비스 소개</a:t>
            </a:r>
            <a:endParaRPr lang="en-US" altLang="ko-KR" sz="3200" b="1" dirty="0"/>
          </a:p>
          <a:p>
            <a:pPr>
              <a:lnSpc>
                <a:spcPct val="200000"/>
              </a:lnSpc>
            </a:pPr>
            <a:r>
              <a:rPr lang="ko-KR" altLang="en-US" sz="3200" b="1" dirty="0"/>
              <a:t>미국의 </a:t>
            </a:r>
            <a:r>
              <a:rPr lang="en-US" altLang="ko-KR" sz="3200" b="1" dirty="0"/>
              <a:t>OTT </a:t>
            </a:r>
            <a:r>
              <a:rPr lang="ko-KR" altLang="en-US" sz="3200" b="1" dirty="0"/>
              <a:t>사업 </a:t>
            </a:r>
            <a:endParaRPr lang="en-US" altLang="ko-KR" sz="3200" b="1" dirty="0"/>
          </a:p>
          <a:p>
            <a:pPr>
              <a:lnSpc>
                <a:spcPct val="200000"/>
              </a:lnSpc>
            </a:pPr>
            <a:r>
              <a:rPr lang="ko-KR" altLang="en-US" sz="3200" b="1" dirty="0"/>
              <a:t>한국의 </a:t>
            </a:r>
            <a:r>
              <a:rPr lang="en-US" altLang="ko-KR" sz="3200" b="1" dirty="0"/>
              <a:t>OTT </a:t>
            </a:r>
            <a:r>
              <a:rPr lang="ko-KR" altLang="en-US" sz="3200" b="1" dirty="0"/>
              <a:t>사업 </a:t>
            </a:r>
            <a:endParaRPr lang="en-US" altLang="ko-KR" sz="3200" b="1" dirty="0"/>
          </a:p>
          <a:p>
            <a:pPr>
              <a:lnSpc>
                <a:spcPct val="200000"/>
              </a:lnSpc>
            </a:pPr>
            <a:r>
              <a:rPr lang="en-US" altLang="ko-KR" sz="3200" b="1" dirty="0"/>
              <a:t>KT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skylife</a:t>
            </a:r>
            <a:r>
              <a:rPr lang="ko-KR" altLang="en-US" sz="3200" b="1" dirty="0"/>
              <a:t>의 </a:t>
            </a:r>
            <a:r>
              <a:rPr lang="en-US" altLang="ko-KR" sz="3200" b="1" dirty="0"/>
              <a:t>OTT </a:t>
            </a:r>
            <a:r>
              <a:rPr lang="ko-KR" altLang="en-US" sz="3200" b="1" dirty="0"/>
              <a:t>사업 </a:t>
            </a:r>
            <a:r>
              <a:rPr lang="en-US" altLang="ko-KR" sz="3200" b="1" dirty="0" err="1"/>
              <a:t>telebee</a:t>
            </a:r>
            <a:endParaRPr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1F9A5-9DD7-446F-8051-F5E653EF6C93}"/>
              </a:ext>
            </a:extLst>
          </p:cNvPr>
          <p:cNvSpPr txBox="1"/>
          <p:nvPr/>
        </p:nvSpPr>
        <p:spPr>
          <a:xfrm>
            <a:off x="1040479" y="1334423"/>
            <a:ext cx="479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74396-572E-4958-9E9D-CA4A2DED5433}"/>
              </a:ext>
            </a:extLst>
          </p:cNvPr>
          <p:cNvSpPr txBox="1"/>
          <p:nvPr/>
        </p:nvSpPr>
        <p:spPr>
          <a:xfrm>
            <a:off x="1040479" y="2302080"/>
            <a:ext cx="479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87815-52E1-4F24-8840-E393D08C4E5A}"/>
              </a:ext>
            </a:extLst>
          </p:cNvPr>
          <p:cNvSpPr txBox="1"/>
          <p:nvPr/>
        </p:nvSpPr>
        <p:spPr>
          <a:xfrm>
            <a:off x="1040479" y="3281983"/>
            <a:ext cx="479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DDD5A-F5F4-42BE-B0CD-691156D3F896}"/>
              </a:ext>
            </a:extLst>
          </p:cNvPr>
          <p:cNvSpPr txBox="1"/>
          <p:nvPr/>
        </p:nvSpPr>
        <p:spPr>
          <a:xfrm>
            <a:off x="1040479" y="4261886"/>
            <a:ext cx="479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5E386589-DAFA-439B-91EA-7BDCBDC457DD}"/>
              </a:ext>
            </a:extLst>
          </p:cNvPr>
          <p:cNvSpPr txBox="1">
            <a:spLocks/>
          </p:cNvSpPr>
          <p:nvPr/>
        </p:nvSpPr>
        <p:spPr>
          <a:xfrm>
            <a:off x="4555003" y="3513237"/>
            <a:ext cx="7153087" cy="380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: </a:t>
            </a:r>
            <a:r>
              <a:rPr lang="en-US" altLang="ko-KR" sz="2000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tving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티빙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), </a:t>
            </a:r>
            <a:r>
              <a:rPr lang="en-US" altLang="ko-KR" sz="2000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oksusu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옥수수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),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네이버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TV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5BFA40E-6303-4FA4-B595-985503305E52}"/>
              </a:ext>
            </a:extLst>
          </p:cNvPr>
          <p:cNvSpPr txBox="1">
            <a:spLocks/>
          </p:cNvSpPr>
          <p:nvPr/>
        </p:nvSpPr>
        <p:spPr>
          <a:xfrm>
            <a:off x="4555004" y="2556700"/>
            <a:ext cx="5673080" cy="380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: Netflix, YouTube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0607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SK broadband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oksusu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옥수수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579424" y="1134834"/>
            <a:ext cx="111192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보는 재미가 우수수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oksusu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pic>
        <p:nvPicPr>
          <p:cNvPr id="4100" name="Picture 4" descr="sk 옥수수 로고에 대한 이미지 검색결과">
            <a:extLst>
              <a:ext uri="{FF2B5EF4-FFF2-40B4-BE49-F238E27FC236}">
                <a16:creationId xmlns:a16="http://schemas.microsoft.com/office/drawing/2014/main" id="{21CC8306-3E40-4B5F-A098-28CDA8981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37898" r="20145" b="39493"/>
          <a:stretch/>
        </p:blipFill>
        <p:spPr bwMode="auto">
          <a:xfrm>
            <a:off x="9179640" y="1180901"/>
            <a:ext cx="2637183" cy="103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902E3C-C75B-4689-AF59-0CC66CEFD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1" r="1583" b="7704"/>
          <a:stretch/>
        </p:blipFill>
        <p:spPr>
          <a:xfrm>
            <a:off x="2214880" y="3529238"/>
            <a:ext cx="5683270" cy="2690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68171B-CA7C-489C-8ED5-495DA45B4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00"/>
          <a:stretch/>
        </p:blipFill>
        <p:spPr>
          <a:xfrm>
            <a:off x="8017828" y="3067572"/>
            <a:ext cx="1846708" cy="3151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578DFA-BF20-44A3-83E1-89458F876F14}"/>
              </a:ext>
            </a:extLst>
          </p:cNvPr>
          <p:cNvSpPr txBox="1"/>
          <p:nvPr/>
        </p:nvSpPr>
        <p:spPr>
          <a:xfrm>
            <a:off x="697584" y="1725105"/>
            <a:ext cx="11119239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특징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지상파</a:t>
            </a:r>
            <a:r>
              <a:rPr lang="en-US" altLang="ko-KR" dirty="0"/>
              <a:t>, CJ E&amp;M,</a:t>
            </a:r>
            <a:r>
              <a:rPr lang="ko-KR" altLang="en-US" dirty="0"/>
              <a:t> 종편 방송을 실시간</a:t>
            </a:r>
            <a:r>
              <a:rPr lang="en-US" altLang="ko-KR" dirty="0"/>
              <a:t>TV</a:t>
            </a:r>
            <a:r>
              <a:rPr lang="ko-KR" altLang="en-US" dirty="0"/>
              <a:t>와 </a:t>
            </a:r>
            <a:r>
              <a:rPr lang="en-US" altLang="ko-KR" dirty="0"/>
              <a:t>VOD</a:t>
            </a:r>
            <a:r>
              <a:rPr lang="ko-KR" altLang="en-US" dirty="0"/>
              <a:t>로 </a:t>
            </a:r>
            <a:r>
              <a:rPr lang="en-US" altLang="ko-KR" dirty="0"/>
              <a:t>/ </a:t>
            </a:r>
            <a:r>
              <a:rPr lang="ko-KR" altLang="en-US" dirty="0"/>
              <a:t>그 외</a:t>
            </a:r>
            <a:r>
              <a:rPr lang="en-US" altLang="ko-KR" dirty="0"/>
              <a:t> </a:t>
            </a:r>
            <a:r>
              <a:rPr lang="ko-KR" altLang="en-US" dirty="0"/>
              <a:t>영화</a:t>
            </a:r>
            <a:r>
              <a:rPr lang="en-US" altLang="ko-KR" dirty="0"/>
              <a:t>, TV </a:t>
            </a:r>
            <a:r>
              <a:rPr lang="ko-KR" altLang="en-US" dirty="0"/>
              <a:t>클립 제공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국내 최다 스포츠 채널 및 </a:t>
            </a:r>
            <a:r>
              <a:rPr lang="en-US" altLang="ko-KR" dirty="0"/>
              <a:t>VOD </a:t>
            </a:r>
            <a:r>
              <a:rPr lang="ko-KR" altLang="en-US" dirty="0"/>
              <a:t>콘텐츠 제공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SK</a:t>
            </a:r>
            <a:r>
              <a:rPr lang="ko-KR" altLang="en-US" dirty="0"/>
              <a:t>텔레콤 고객만을 위한 </a:t>
            </a:r>
            <a:r>
              <a:rPr lang="en-US" altLang="ko-KR" dirty="0"/>
              <a:t>‘SK</a:t>
            </a:r>
            <a:r>
              <a:rPr lang="ko-KR" altLang="en-US" dirty="0"/>
              <a:t>텔레콤 전용관</a:t>
            </a:r>
            <a:r>
              <a:rPr lang="en-US" altLang="ko-KR" dirty="0"/>
              <a:t>’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Live</a:t>
            </a:r>
            <a:r>
              <a:rPr lang="ko-KR" altLang="en-US" dirty="0"/>
              <a:t> 방송 및 실시간 채팅 </a:t>
            </a:r>
            <a:r>
              <a:rPr lang="en-US" altLang="ko-KR" dirty="0"/>
              <a:t>/ </a:t>
            </a:r>
            <a:r>
              <a:rPr lang="ko-KR" altLang="en-US" dirty="0"/>
              <a:t>웹드라마 등 자체 제작 콘텐츠 제공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5550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Naver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 TV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579424" y="1134834"/>
            <a:ext cx="111192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Naver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TV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697584" y="1725105"/>
            <a:ext cx="111192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특징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주로 드라마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뉴스 등의 방송 클립을 제공하는 무료 서비스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맞춤형 콘텐츠 추천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Live</a:t>
            </a:r>
            <a:r>
              <a:rPr lang="ko-KR" altLang="en-US" dirty="0"/>
              <a:t> 방송 및 실시간 채팅 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웹드라마</a:t>
            </a:r>
            <a:r>
              <a:rPr lang="en-US" altLang="ko-KR" dirty="0"/>
              <a:t>, </a:t>
            </a:r>
            <a:r>
              <a:rPr lang="ko-KR" altLang="en-US" dirty="0" err="1"/>
              <a:t>웹예능</a:t>
            </a:r>
            <a:r>
              <a:rPr lang="ko-KR" altLang="en-US" dirty="0"/>
              <a:t> 등 자체 제작 콘텐츠 제공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E932BE-42DF-43E4-B055-92108B60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85" y="3147033"/>
            <a:ext cx="6537665" cy="3116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1101FC-B694-465A-83D5-0EFECA6AB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0"/>
          <a:stretch/>
        </p:blipFill>
        <p:spPr>
          <a:xfrm>
            <a:off x="8292270" y="2857516"/>
            <a:ext cx="2030290" cy="3405828"/>
          </a:xfrm>
          <a:prstGeom prst="rect">
            <a:avLst/>
          </a:prstGeom>
        </p:spPr>
      </p:pic>
      <p:pic>
        <p:nvPicPr>
          <p:cNvPr id="5122" name="Picture 2" descr="네이버 티비에 대한 이미지 검색결과">
            <a:extLst>
              <a:ext uri="{FF2B5EF4-FFF2-40B4-BE49-F238E27FC236}">
                <a16:creationId xmlns:a16="http://schemas.microsoft.com/office/drawing/2014/main" id="{33EE90E4-50FE-4032-B9CA-496640CA6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33250" r="13494" b="31291"/>
          <a:stretch/>
        </p:blipFill>
        <p:spPr bwMode="auto">
          <a:xfrm>
            <a:off x="8453559" y="1193725"/>
            <a:ext cx="3159017" cy="8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93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Naver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 TV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579424" y="1134834"/>
            <a:ext cx="111192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 LIVE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697583" y="1587497"/>
            <a:ext cx="111192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특징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아이돌</a:t>
            </a:r>
            <a:r>
              <a:rPr lang="en-US" altLang="ko-KR" dirty="0"/>
              <a:t>, </a:t>
            </a:r>
            <a:r>
              <a:rPr lang="ko-KR" altLang="en-US" dirty="0"/>
              <a:t>배우 등 </a:t>
            </a:r>
            <a:r>
              <a:rPr lang="ko-KR" altLang="en-US" dirty="0" err="1"/>
              <a:t>셀럽들의</a:t>
            </a:r>
            <a:r>
              <a:rPr lang="ko-KR" altLang="en-US" dirty="0"/>
              <a:t> 실시간 라이브 방송 제공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방송사</a:t>
            </a:r>
            <a:r>
              <a:rPr lang="en-US" altLang="ko-KR" dirty="0"/>
              <a:t>, </a:t>
            </a:r>
            <a:r>
              <a:rPr lang="ko-KR" altLang="en-US" dirty="0"/>
              <a:t>엔터테인먼트 회사와 결합하여 앨범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드라마</a:t>
            </a:r>
            <a:r>
              <a:rPr lang="en-US" altLang="ko-KR" dirty="0"/>
              <a:t>, </a:t>
            </a:r>
            <a:r>
              <a:rPr lang="ko-KR" altLang="en-US" dirty="0"/>
              <a:t>예능의 홍보 수단으로 이용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글로벌 동영상 서비스 플랫폼 </a:t>
            </a:r>
            <a:r>
              <a:rPr lang="en-US" altLang="ko-KR" dirty="0"/>
              <a:t>: </a:t>
            </a:r>
            <a:r>
              <a:rPr lang="ko-KR" altLang="en-US" dirty="0"/>
              <a:t>해외 소비자 비중이 </a:t>
            </a:r>
            <a:r>
              <a:rPr lang="en-US" altLang="ko-KR" dirty="0"/>
              <a:t>70% </a:t>
            </a:r>
            <a:r>
              <a:rPr lang="ko-KR" altLang="en-US" dirty="0"/>
              <a:t>이상 </a:t>
            </a:r>
            <a:endParaRPr lang="en-US" altLang="ko-KR" dirty="0"/>
          </a:p>
        </p:txBody>
      </p:sp>
      <p:pic>
        <p:nvPicPr>
          <p:cNvPr id="6146" name="Picture 2" descr="v live에 대한 이미지 검색결과">
            <a:extLst>
              <a:ext uri="{FF2B5EF4-FFF2-40B4-BE49-F238E27FC236}">
                <a16:creationId xmlns:a16="http://schemas.microsoft.com/office/drawing/2014/main" id="{16482792-A2EC-4E41-BBE2-894E07652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479" y="1148639"/>
            <a:ext cx="1626343" cy="162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FAD967-ED7E-42FA-A707-947EEC768C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74" r="1583" b="7853"/>
          <a:stretch/>
        </p:blipFill>
        <p:spPr>
          <a:xfrm>
            <a:off x="1251508" y="3038609"/>
            <a:ext cx="6581851" cy="30875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DB955D-F974-44E1-8573-A2A8F42D8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193" y="3599112"/>
            <a:ext cx="4307470" cy="24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7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</a:rPr>
              <a:t>Naver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 TV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579424" y="1134834"/>
            <a:ext cx="111192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 LIVE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697584" y="1725105"/>
            <a:ext cx="11119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사업전략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일부 채널을 시작으로 부분 유료화 모델 도입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프리미엄 유료 영상 서비스 </a:t>
            </a:r>
            <a:r>
              <a:rPr lang="en-US" altLang="ko-KR" dirty="0"/>
              <a:t>‘V LIVE +’ </a:t>
            </a:r>
            <a:r>
              <a:rPr lang="ko-KR" altLang="en-US" dirty="0"/>
              <a:t>출시 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스타의 고화질 영상</a:t>
            </a:r>
            <a:r>
              <a:rPr lang="en-US" altLang="ko-KR" dirty="0"/>
              <a:t>, </a:t>
            </a:r>
            <a:r>
              <a:rPr lang="ko-KR" altLang="en-US" dirty="0"/>
              <a:t>미공개 영상</a:t>
            </a:r>
            <a:r>
              <a:rPr lang="en-US" altLang="ko-KR" dirty="0"/>
              <a:t>, </a:t>
            </a:r>
            <a:r>
              <a:rPr lang="ko-KR" altLang="en-US" dirty="0"/>
              <a:t>유료 </a:t>
            </a:r>
            <a:r>
              <a:rPr lang="en-US" altLang="ko-KR" dirty="0"/>
              <a:t>VOD </a:t>
            </a:r>
            <a:r>
              <a:rPr lang="ko-KR" altLang="en-US" dirty="0"/>
              <a:t>등 프리미엄 콘텐츠를 제공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유료 서비스 수익 분배 </a:t>
            </a:r>
            <a:r>
              <a:rPr lang="en-US" altLang="ko-KR" dirty="0"/>
              <a:t>:</a:t>
            </a:r>
            <a:r>
              <a:rPr lang="ko-KR" altLang="en-US" dirty="0"/>
              <a:t> 구글</a:t>
            </a:r>
            <a:r>
              <a:rPr lang="en-US" altLang="ko-KR" dirty="0"/>
              <a:t>/</a:t>
            </a:r>
            <a:r>
              <a:rPr lang="ko-KR" altLang="en-US" dirty="0"/>
              <a:t> 애플 앱스토어</a:t>
            </a:r>
            <a:r>
              <a:rPr lang="en-US" altLang="ko-KR" dirty="0"/>
              <a:t>(30%), </a:t>
            </a:r>
            <a:r>
              <a:rPr lang="ko-KR" altLang="en-US" dirty="0"/>
              <a:t>스타</a:t>
            </a:r>
            <a:r>
              <a:rPr lang="en-US" altLang="ko-KR" dirty="0"/>
              <a:t>(49%)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네이버</a:t>
            </a:r>
            <a:r>
              <a:rPr lang="en-US" altLang="ko-KR" dirty="0"/>
              <a:t>(21%)</a:t>
            </a:r>
          </a:p>
        </p:txBody>
      </p:sp>
    </p:spTree>
    <p:extLst>
      <p:ext uri="{BB962C8B-B14F-4D97-AF65-F5344CB8AC3E}">
        <p14:creationId xmlns:p14="http://schemas.microsoft.com/office/powerpoint/2010/main" val="1819541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KT </a:t>
            </a:r>
            <a:r>
              <a:rPr lang="en-US" altLang="ko-KR" dirty="0" err="1"/>
              <a:t>skylife</a:t>
            </a:r>
            <a:r>
              <a:rPr lang="ko-KR" altLang="en-US" dirty="0"/>
              <a:t>의 </a:t>
            </a:r>
            <a:r>
              <a:rPr lang="en-US" altLang="ko-KR" dirty="0"/>
              <a:t>OTT </a:t>
            </a:r>
            <a:r>
              <a:rPr lang="ko-KR" altLang="en-US" dirty="0"/>
              <a:t>사업 </a:t>
            </a:r>
            <a:r>
              <a:rPr lang="en-US" altLang="ko-KR" dirty="0" err="1"/>
              <a:t>telebee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579424" y="1134834"/>
            <a:ext cx="111192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약정없이 골라보는 나만의 </a:t>
            </a:r>
            <a:r>
              <a:rPr lang="en-US" altLang="ko-KR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telebee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 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KT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skylife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telebee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697584" y="1725105"/>
            <a:ext cx="11119239" cy="1729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특징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안드로이드 기반의 </a:t>
            </a:r>
            <a:r>
              <a:rPr lang="ko-KR" altLang="en-US" dirty="0" err="1"/>
              <a:t>샤오미</a:t>
            </a:r>
            <a:r>
              <a:rPr lang="ko-KR" altLang="en-US" dirty="0"/>
              <a:t> 미박스와 결합한 </a:t>
            </a:r>
            <a:r>
              <a:rPr lang="en-US" altLang="ko-KR" dirty="0"/>
              <a:t>OTT </a:t>
            </a:r>
            <a:r>
              <a:rPr lang="ko-KR" altLang="en-US" dirty="0"/>
              <a:t>단말기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위약금 없이 기본 </a:t>
            </a:r>
            <a:r>
              <a:rPr lang="en-US" altLang="ko-KR" dirty="0"/>
              <a:t>8</a:t>
            </a:r>
            <a:r>
              <a:rPr lang="ko-KR" altLang="en-US" dirty="0"/>
              <a:t>개 채널 제공</a:t>
            </a:r>
            <a:r>
              <a:rPr lang="en-US" altLang="ko-KR" dirty="0"/>
              <a:t>,</a:t>
            </a:r>
            <a:r>
              <a:rPr lang="ko-KR" altLang="en-US" dirty="0"/>
              <a:t> 이외에 월 </a:t>
            </a:r>
            <a:r>
              <a:rPr lang="en-US" altLang="ko-KR" dirty="0"/>
              <a:t>550</a:t>
            </a:r>
            <a:r>
              <a:rPr lang="ko-KR" altLang="en-US" dirty="0"/>
              <a:t>원에 채널 추가 가능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/>
              <a:t>왓챠플레이</a:t>
            </a:r>
            <a:r>
              <a:rPr lang="en-US" altLang="ko-KR" dirty="0"/>
              <a:t>, </a:t>
            </a:r>
            <a:r>
              <a:rPr lang="ko-KR" altLang="en-US" dirty="0" err="1"/>
              <a:t>해피독플러스</a:t>
            </a:r>
            <a:r>
              <a:rPr lang="en-US" altLang="ko-KR" dirty="0"/>
              <a:t>, V LIVE,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/>
              <a:t>구글 플레이 게임 제공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맞춤형 콘텐츠 추천 </a:t>
            </a:r>
            <a:r>
              <a:rPr lang="en-US" altLang="ko-KR" dirty="0"/>
              <a:t>/ </a:t>
            </a:r>
            <a:r>
              <a:rPr lang="ko-KR" altLang="en-US" dirty="0"/>
              <a:t>채널 음성 검색 가능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B158D5-DDB4-4846-B677-1B7EDFD1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773" y="1134834"/>
            <a:ext cx="2686050" cy="914400"/>
          </a:xfrm>
          <a:prstGeom prst="rect">
            <a:avLst/>
          </a:prstGeom>
        </p:spPr>
      </p:pic>
      <p:pic>
        <p:nvPicPr>
          <p:cNvPr id="7170" name="Picture 2" descr="텔레비 미박스에 대한 이미지 검색결과">
            <a:extLst>
              <a:ext uri="{FF2B5EF4-FFF2-40B4-BE49-F238E27FC236}">
                <a16:creationId xmlns:a16="http://schemas.microsoft.com/office/drawing/2014/main" id="{B17C94AE-B646-4426-8D0E-8D73640F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223687"/>
            <a:ext cx="3587223" cy="32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040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18864" y="2003120"/>
            <a:ext cx="6588551" cy="864675"/>
          </a:xfrm>
        </p:spPr>
        <p:txBody>
          <a:bodyPr>
            <a:noAutofit/>
          </a:bodyPr>
          <a:lstStyle/>
          <a:p>
            <a:pPr algn="r"/>
            <a:r>
              <a:rPr lang="ko-KR" altLang="en-US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감사합니다</a:t>
            </a:r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.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cxnSp>
        <p:nvCxnSpPr>
          <p:cNvPr id="24" name="구부러진 연결선 23"/>
          <p:cNvCxnSpPr>
            <a:cxnSpLocks/>
          </p:cNvCxnSpPr>
          <p:nvPr/>
        </p:nvCxnSpPr>
        <p:spPr>
          <a:xfrm>
            <a:off x="4647415" y="1986836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>
            <a:cxnSpLocks/>
          </p:cNvCxnSpPr>
          <p:nvPr/>
        </p:nvCxnSpPr>
        <p:spPr>
          <a:xfrm>
            <a:off x="4647415" y="3428614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7024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Bef>
                <a:spcPct val="20000"/>
              </a:spcBef>
              <a:defRPr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17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OTT</a:t>
            </a:r>
            <a:r>
              <a:rPr lang="ko-KR" altLang="en-US" dirty="0"/>
              <a:t> 서비스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A03379-E291-49FF-B4D8-97A73061F3BF}"/>
              </a:ext>
            </a:extLst>
          </p:cNvPr>
          <p:cNvGrpSpPr/>
          <p:nvPr/>
        </p:nvGrpSpPr>
        <p:grpSpPr>
          <a:xfrm>
            <a:off x="584670" y="1584077"/>
            <a:ext cx="11380875" cy="1189621"/>
            <a:chOff x="457073" y="1621555"/>
            <a:chExt cx="11380875" cy="11896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3BD5C9-88D0-4277-B01B-78BD6D38C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723"/>
            <a:stretch/>
          </p:blipFill>
          <p:spPr>
            <a:xfrm>
              <a:off x="457073" y="1621555"/>
              <a:ext cx="3913325" cy="9699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250D32-D6DE-4673-A783-B5F0960A73A7}"/>
                </a:ext>
              </a:extLst>
            </p:cNvPr>
            <p:cNvSpPr txBox="1"/>
            <p:nvPr/>
          </p:nvSpPr>
          <p:spPr>
            <a:xfrm>
              <a:off x="718709" y="1832447"/>
              <a:ext cx="1111923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OTT (Over The Top) :  </a:t>
              </a:r>
              <a:r>
                <a: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인터넷을 통해 방송 프로그램</a:t>
              </a:r>
              <a:r>
                <a:rPr lang="en-US" altLang="ko-KR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·</a:t>
              </a:r>
              <a:r>
                <a: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영화</a:t>
              </a:r>
              <a:r>
                <a:rPr lang="en-US" altLang="ko-KR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·</a:t>
              </a:r>
              <a:r>
                <a: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교육 등 각종 미디어 콘텐츠를 제공하는 서비스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서비스란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2A0D0-A1AB-4176-A54C-30B1ED960D0C}"/>
              </a:ext>
            </a:extLst>
          </p:cNvPr>
          <p:cNvSpPr txBox="1"/>
          <p:nvPr/>
        </p:nvSpPr>
        <p:spPr>
          <a:xfrm>
            <a:off x="527221" y="3105802"/>
            <a:ext cx="11119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비싼 미국의 케이블 채널 이용료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선호하는 미디어 콘텐츠만을 시청하려는 니즈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j-ea"/>
                <a:ea typeface="+mj-ea"/>
              </a:rPr>
              <a:t>IT </a:t>
            </a:r>
            <a:r>
              <a:rPr lang="ko-KR" altLang="en-US" sz="2400" dirty="0">
                <a:latin typeface="+mj-ea"/>
                <a:ea typeface="+mj-ea"/>
              </a:rPr>
              <a:t>기술의 발전</a:t>
            </a:r>
            <a:endParaRPr lang="en-US" altLang="ko-KR" sz="24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j-ea"/>
                <a:ea typeface="+mj-ea"/>
              </a:rPr>
              <a:t>PC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TV</a:t>
            </a:r>
            <a:r>
              <a:rPr lang="ko-KR" altLang="en-US" sz="2400" dirty="0">
                <a:latin typeface="+mj-ea"/>
                <a:ea typeface="+mj-ea"/>
              </a:rPr>
              <a:t>를 벗어나</a:t>
            </a:r>
            <a:r>
              <a:rPr lang="en-US" altLang="ko-KR" sz="2400" dirty="0">
                <a:latin typeface="+mj-ea"/>
                <a:ea typeface="+mj-ea"/>
              </a:rPr>
              <a:t>,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OTT </a:t>
            </a:r>
            <a:r>
              <a:rPr lang="ko-KR" altLang="en-US" sz="2400" dirty="0">
                <a:latin typeface="+mj-ea"/>
                <a:ea typeface="+mj-ea"/>
              </a:rPr>
              <a:t>서비스 제공 단말기의 범위 확대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D96EE9-6717-4D39-9EEE-631C25B88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" t="8454" r="4383" b="11916"/>
          <a:stretch/>
        </p:blipFill>
        <p:spPr>
          <a:xfrm>
            <a:off x="8538518" y="2915367"/>
            <a:ext cx="2939043" cy="978729"/>
          </a:xfrm>
          <a:prstGeom prst="rect">
            <a:avLst/>
          </a:prstGeom>
        </p:spPr>
      </p:pic>
      <p:pic>
        <p:nvPicPr>
          <p:cNvPr id="9" name="그림 8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DAB1E6FE-D72F-47FD-AD37-9F109D3F0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99" y="4140237"/>
            <a:ext cx="3283680" cy="732779"/>
          </a:xfrm>
          <a:prstGeom prst="rect">
            <a:avLst/>
          </a:prstGeom>
        </p:spPr>
      </p:pic>
      <p:pic>
        <p:nvPicPr>
          <p:cNvPr id="10" name="Picture 10" descr="관련 이미지">
            <a:extLst>
              <a:ext uri="{FF2B5EF4-FFF2-40B4-BE49-F238E27FC236}">
                <a16:creationId xmlns:a16="http://schemas.microsoft.com/office/drawing/2014/main" id="{5CC73C39-17FE-4441-9828-68814E19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697" y="5005677"/>
            <a:ext cx="1854485" cy="9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6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OTT</a:t>
            </a:r>
            <a:r>
              <a:rPr lang="ko-KR" altLang="en-US" dirty="0"/>
              <a:t> 서비스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서비스란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4320AC4-592E-4B27-B8AD-E5ADD42370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0653" y="2239863"/>
          <a:ext cx="5647703" cy="3390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666">
                  <a:extLst>
                    <a:ext uri="{9D8B030D-6E8A-4147-A177-3AD203B41FA5}">
                      <a16:colId xmlns:a16="http://schemas.microsoft.com/office/drawing/2014/main" val="1840962046"/>
                    </a:ext>
                  </a:extLst>
                </a:gridCol>
                <a:gridCol w="3610037">
                  <a:extLst>
                    <a:ext uri="{9D8B030D-6E8A-4147-A177-3AD203B41FA5}">
                      <a16:colId xmlns:a16="http://schemas.microsoft.com/office/drawing/2014/main" val="97608795"/>
                    </a:ext>
                  </a:extLst>
                </a:gridCol>
              </a:tblGrid>
              <a:tr h="884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콘텐츠 중심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742950" lvl="1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Hulu</a:t>
                      </a:r>
                    </a:p>
                    <a:p>
                      <a:pPr marL="742950" lvl="1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CJ E&amp;M </a:t>
                      </a:r>
                      <a:r>
                        <a:rPr lang="en-US" altLang="ko-KR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tving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티빙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22739702"/>
                  </a:ext>
                </a:extLst>
              </a:tr>
              <a:tr h="1273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단말기 중심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742950" lvl="1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Roku</a:t>
                      </a:r>
                    </a:p>
                    <a:p>
                      <a:pPr marL="742950" lvl="1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CJ Hello stick(</a:t>
                      </a:r>
                      <a:r>
                        <a:rPr lang="ko-KR" altLang="en-US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스틱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742950" lvl="1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KT </a:t>
                      </a:r>
                      <a:r>
                        <a:rPr lang="en-US" altLang="ko-KR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skylife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telebee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텔레비</a:t>
                      </a: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6244517"/>
                  </a:ext>
                </a:extLst>
              </a:tr>
              <a:tr h="1231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플랫폼 중심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742950" lvl="1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Netflix</a:t>
                      </a:r>
                    </a:p>
                    <a:p>
                      <a:pPr marL="742950" lvl="1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YouTube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824852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9B68576-1527-4B0C-B7BE-B913F6E0742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7465" y="2239862"/>
          <a:ext cx="5647703" cy="3390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666">
                  <a:extLst>
                    <a:ext uri="{9D8B030D-6E8A-4147-A177-3AD203B41FA5}">
                      <a16:colId xmlns:a16="http://schemas.microsoft.com/office/drawing/2014/main" val="1840962046"/>
                    </a:ext>
                  </a:extLst>
                </a:gridCol>
                <a:gridCol w="3610037">
                  <a:extLst>
                    <a:ext uri="{9D8B030D-6E8A-4147-A177-3AD203B41FA5}">
                      <a16:colId xmlns:a16="http://schemas.microsoft.com/office/drawing/2014/main" val="97608795"/>
                    </a:ext>
                  </a:extLst>
                </a:gridCol>
              </a:tblGrid>
              <a:tr h="884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SVOD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(Subscription)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742950" lvl="1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Netflix</a:t>
                      </a:r>
                    </a:p>
                    <a:p>
                      <a:pPr marL="742950" lvl="1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Amazon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22739702"/>
                  </a:ext>
                </a:extLst>
              </a:tr>
              <a:tr h="1273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AVOD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(Advertising)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742950" lvl="1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YouTube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6244517"/>
                  </a:ext>
                </a:extLst>
              </a:tr>
              <a:tr h="1231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TVOD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(Transactional)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742950" lvl="1" indent="-285750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iTunes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82485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B25F61-FB89-4F8E-A067-0CA5AA86D799}"/>
              </a:ext>
            </a:extLst>
          </p:cNvPr>
          <p:cNvSpPr txBox="1"/>
          <p:nvPr/>
        </p:nvSpPr>
        <p:spPr>
          <a:xfrm>
            <a:off x="1124465" y="1364012"/>
            <a:ext cx="449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서비스 사업에 따른 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2FF17-2E56-46DD-8BB5-4806E1796F93}"/>
              </a:ext>
            </a:extLst>
          </p:cNvPr>
          <p:cNvSpPr txBox="1"/>
          <p:nvPr/>
        </p:nvSpPr>
        <p:spPr>
          <a:xfrm>
            <a:off x="6882714" y="1334055"/>
            <a:ext cx="449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수익 구조에 따른 분류</a:t>
            </a:r>
          </a:p>
        </p:txBody>
      </p:sp>
    </p:spTree>
    <p:extLst>
      <p:ext uri="{BB962C8B-B14F-4D97-AF65-F5344CB8AC3E}">
        <p14:creationId xmlns:p14="http://schemas.microsoft.com/office/powerpoint/2010/main" val="1301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미국의 </a:t>
            </a:r>
            <a:r>
              <a:rPr lang="en-US" altLang="ko-KR" dirty="0"/>
              <a:t>OTT </a:t>
            </a:r>
            <a:r>
              <a:rPr lang="ko-KR" altLang="en-US" dirty="0"/>
              <a:t>사업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340B4D-1296-4C4F-8008-52AB7008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73" y="1507958"/>
            <a:ext cx="9885228" cy="41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1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Netflix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697584" y="1725105"/>
            <a:ext cx="111192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특징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초기엔 </a:t>
            </a:r>
            <a:r>
              <a:rPr lang="en-US" altLang="ko-KR" dirty="0"/>
              <a:t>PP(Program Provider)</a:t>
            </a:r>
            <a:r>
              <a:rPr lang="ko-KR" altLang="en-US" dirty="0"/>
              <a:t>들로 부터 콘텐츠를 수급 받아 온라인으로 제공하는 유통서비스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현재는 </a:t>
            </a:r>
            <a:r>
              <a:rPr lang="en-US" altLang="ko-KR" dirty="0"/>
              <a:t>TV </a:t>
            </a:r>
            <a:r>
              <a:rPr lang="ko-KR" altLang="en-US" dirty="0"/>
              <a:t>프로그램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Netfilx</a:t>
            </a:r>
            <a:r>
              <a:rPr lang="en-US" altLang="ko-KR" dirty="0"/>
              <a:t> Original </a:t>
            </a:r>
            <a:r>
              <a:rPr lang="ko-KR" altLang="en-US" dirty="0"/>
              <a:t>콘텐츠를 제공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월 정액요금을 지불하면 자유롭게 콘텐츠를 이용하는 </a:t>
            </a:r>
            <a:r>
              <a:rPr lang="en-US" altLang="ko-KR" dirty="0"/>
              <a:t>SVOD BM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F737BE-4E53-4663-86E7-8D5CB475C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" t="8454" r="4383" b="11916"/>
          <a:stretch/>
        </p:blipFill>
        <p:spPr>
          <a:xfrm>
            <a:off x="9341708" y="1198426"/>
            <a:ext cx="2152708" cy="716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F732EF-CFC2-41E9-8FCF-B319E29C2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22" r="50045"/>
          <a:stretch/>
        </p:blipFill>
        <p:spPr>
          <a:xfrm>
            <a:off x="7265772" y="3340266"/>
            <a:ext cx="3508978" cy="26859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9AA409-8098-4AFA-AC0D-34EEA7FC0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75" y="3367188"/>
            <a:ext cx="5574130" cy="2695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C5428-4BB6-4116-9043-9D67147F8D9F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“OTT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선두주자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68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Netflix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7873A8-D289-4322-AA5A-2FFAB81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76" y="1651325"/>
            <a:ext cx="6961250" cy="41897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55108-F31A-4D90-B2AF-88FBC7B65595}"/>
              </a:ext>
            </a:extLst>
          </p:cNvPr>
          <p:cNvSpPr/>
          <p:nvPr/>
        </p:nvSpPr>
        <p:spPr>
          <a:xfrm>
            <a:off x="5375190" y="3855307"/>
            <a:ext cx="1099752" cy="222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02E06-B910-46A4-A0F1-7E620770BA04}"/>
              </a:ext>
            </a:extLst>
          </p:cNvPr>
          <p:cNvSpPr txBox="1"/>
          <p:nvPr/>
        </p:nvSpPr>
        <p:spPr>
          <a:xfrm>
            <a:off x="8373762" y="2676281"/>
            <a:ext cx="303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매출 증가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D9BBA-3A12-4080-ACD2-49D7A1622023}"/>
              </a:ext>
            </a:extLst>
          </p:cNvPr>
          <p:cNvSpPr txBox="1"/>
          <p:nvPr/>
        </p:nvSpPr>
        <p:spPr>
          <a:xfrm>
            <a:off x="8373762" y="3407199"/>
            <a:ext cx="303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총 가입자 수 증가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5EA2F-9202-4D3D-9FC9-31BF2CB67A65}"/>
              </a:ext>
            </a:extLst>
          </p:cNvPr>
          <p:cNvSpPr txBox="1"/>
          <p:nvPr/>
        </p:nvSpPr>
        <p:spPr>
          <a:xfrm>
            <a:off x="8373762" y="4241277"/>
            <a:ext cx="303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</a:rPr>
              <a:t>영업이익 감소</a:t>
            </a:r>
            <a:r>
              <a:rPr lang="en-US" altLang="ko-KR" sz="2800" b="1" dirty="0">
                <a:solidFill>
                  <a:srgbClr val="FF0000"/>
                </a:solidFill>
              </a:rPr>
              <a:t>?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60FA76-C7AE-48CE-80E9-B20F4B6BEDEF}"/>
              </a:ext>
            </a:extLst>
          </p:cNvPr>
          <p:cNvSpPr/>
          <p:nvPr/>
        </p:nvSpPr>
        <p:spPr>
          <a:xfrm>
            <a:off x="6508030" y="3855306"/>
            <a:ext cx="1099752" cy="222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1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Netflix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EC420-1FFA-4744-9084-774B91606DF8}"/>
              </a:ext>
            </a:extLst>
          </p:cNvPr>
          <p:cNvSpPr txBox="1"/>
          <p:nvPr/>
        </p:nvSpPr>
        <p:spPr>
          <a:xfrm>
            <a:off x="444717" y="2730871"/>
            <a:ext cx="64378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/>
              <a:t>막대한 </a:t>
            </a:r>
            <a:r>
              <a:rPr lang="en-US" altLang="ko-KR" sz="2800" dirty="0"/>
              <a:t>ORIGINAL</a:t>
            </a:r>
            <a:r>
              <a:rPr lang="ko-KR" altLang="en-US" sz="2800" dirty="0"/>
              <a:t> 컨텐츠 제작 비용</a:t>
            </a:r>
            <a:endParaRPr lang="en-US" altLang="ko-KR" sz="28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altLang="ko-KR" sz="28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/>
              <a:t>콘텐츠 제작에 대한 </a:t>
            </a:r>
            <a:r>
              <a:rPr lang="en-US" altLang="ko-KR" sz="2800" dirty="0"/>
              <a:t>‘</a:t>
            </a:r>
            <a:r>
              <a:rPr lang="ko-KR" altLang="en-US" sz="2800" dirty="0" err="1"/>
              <a:t>묻지마식</a:t>
            </a:r>
            <a:r>
              <a:rPr lang="ko-KR" altLang="en-US" sz="2800" dirty="0"/>
              <a:t> 투자</a:t>
            </a:r>
            <a:r>
              <a:rPr lang="en-US" altLang="ko-KR" sz="2800" dirty="0"/>
              <a:t>’</a:t>
            </a:r>
            <a:endParaRPr lang="ko-KR" altLang="en-US" sz="28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484D8-3877-410F-92CD-CFBFF84B6839}"/>
              </a:ext>
            </a:extLst>
          </p:cNvPr>
          <p:cNvSpPr txBox="1"/>
          <p:nvPr/>
        </p:nvSpPr>
        <p:spPr>
          <a:xfrm>
            <a:off x="1419365" y="1670140"/>
            <a:ext cx="1682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왜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0D1977-EED9-41BA-8748-60884039E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008"/>
          <a:stretch/>
        </p:blipFill>
        <p:spPr>
          <a:xfrm>
            <a:off x="6641713" y="1699692"/>
            <a:ext cx="5334044" cy="487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CA85FD-C5B4-47C7-BCD4-5E9A7085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713" y="2187146"/>
            <a:ext cx="5334044" cy="3977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6D787-9999-4F51-AF27-894F686979C8}"/>
              </a:ext>
            </a:extLst>
          </p:cNvPr>
          <p:cNvSpPr txBox="1"/>
          <p:nvPr/>
        </p:nvSpPr>
        <p:spPr>
          <a:xfrm>
            <a:off x="1072915" y="3535723"/>
            <a:ext cx="520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연간 </a:t>
            </a:r>
            <a:r>
              <a:rPr lang="en-US" altLang="ko-KR" dirty="0"/>
              <a:t>50 - 60</a:t>
            </a:r>
            <a:r>
              <a:rPr lang="ko-KR" altLang="en-US" dirty="0"/>
              <a:t>억 달러</a:t>
            </a:r>
          </a:p>
        </p:txBody>
      </p:sp>
    </p:spTree>
    <p:extLst>
      <p:ext uri="{BB962C8B-B14F-4D97-AF65-F5344CB8AC3E}">
        <p14:creationId xmlns:p14="http://schemas.microsoft.com/office/powerpoint/2010/main" val="283651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Netflix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OTT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10E020-969E-44D0-8AA6-2FBE91342128}"/>
              </a:ext>
            </a:extLst>
          </p:cNvPr>
          <p:cNvSpPr txBox="1"/>
          <p:nvPr/>
        </p:nvSpPr>
        <p:spPr>
          <a:xfrm>
            <a:off x="1570853" y="1532772"/>
            <a:ext cx="245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개선 방향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BD1F9-5D81-4071-91EA-AD1999466FE3}"/>
              </a:ext>
            </a:extLst>
          </p:cNvPr>
          <p:cNvSpPr txBox="1"/>
          <p:nvPr/>
        </p:nvSpPr>
        <p:spPr>
          <a:xfrm>
            <a:off x="914400" y="2565312"/>
            <a:ext cx="62154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/>
              <a:t>소수의 작품에 집중 투자</a:t>
            </a:r>
            <a:endParaRPr lang="en-US" altLang="ko-KR" sz="28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/>
              <a:t>사용료 인상</a:t>
            </a:r>
            <a:endParaRPr lang="en-US" altLang="ko-KR" sz="28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800" dirty="0"/>
              <a:t>인터랙션 콘텐츠를 통한 경쟁력 확보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DCF644-DD96-402D-8DFA-5CAAB332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16" y="1527065"/>
            <a:ext cx="4402562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14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함초롬돋움"/>
        <a:cs typeface=""/>
      </a:majorFont>
      <a:minorFont>
        <a:latin typeface="Calibri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1235</Words>
  <Application>Microsoft Office PowerPoint</Application>
  <PresentationFormat>와이드스크린</PresentationFormat>
  <Paragraphs>209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-윤고딕330</vt:lpstr>
      <vt:lpstr>함초롬돋움</vt:lpstr>
      <vt:lpstr>Arial</vt:lpstr>
      <vt:lpstr>Calibri</vt:lpstr>
      <vt:lpstr>Wingdings</vt:lpstr>
      <vt:lpstr>Office 테마</vt:lpstr>
      <vt:lpstr>한국/미국의 OTT 사업</vt:lpstr>
      <vt:lpstr>목차</vt:lpstr>
      <vt:lpstr>1. OTT 서비스 소개</vt:lpstr>
      <vt:lpstr>1. OTT 서비스 소개</vt:lpstr>
      <vt:lpstr>2. 미국의 OTT 사업</vt:lpstr>
      <vt:lpstr>2.1. Netflix</vt:lpstr>
      <vt:lpstr>2.1. Netflix</vt:lpstr>
      <vt:lpstr>2.1. Netflix</vt:lpstr>
      <vt:lpstr>2.1. Netflix</vt:lpstr>
      <vt:lpstr>2.2. YouTube</vt:lpstr>
      <vt:lpstr>2.2. YouTube</vt:lpstr>
      <vt:lpstr>2.2. YouTube</vt:lpstr>
      <vt:lpstr>2.2. YouTube</vt:lpstr>
      <vt:lpstr>3. 한국의 OTT 사업</vt:lpstr>
      <vt:lpstr>3. 한국의 OTT 사업</vt:lpstr>
      <vt:lpstr>3.1. CJ E&amp;M tving(티빙)</vt:lpstr>
      <vt:lpstr>3.1. CJ E&amp;M tving(티빙)</vt:lpstr>
      <vt:lpstr>3.1. CJ E&amp;M tving(티빙)</vt:lpstr>
      <vt:lpstr>3.1. CJ E&amp;M tving(티빙)</vt:lpstr>
      <vt:lpstr>3.2. SK broadband oksusu(옥수수)</vt:lpstr>
      <vt:lpstr>3.3. Naver TV</vt:lpstr>
      <vt:lpstr>3.3. Naver TV</vt:lpstr>
      <vt:lpstr>3.3. Naver TV</vt:lpstr>
      <vt:lpstr>4. KT skylife의 OTT 사업 telebee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Soyoung</dc:creator>
  <cp:lastModifiedBy>Soyoung</cp:lastModifiedBy>
  <cp:revision>57</cp:revision>
  <dcterms:created xsi:type="dcterms:W3CDTF">2018-01-17T07:14:14Z</dcterms:created>
  <dcterms:modified xsi:type="dcterms:W3CDTF">2018-01-18T04:47:29Z</dcterms:modified>
</cp:coreProperties>
</file>